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61" r:id="rId8"/>
    <p:sldId id="275" r:id="rId9"/>
    <p:sldId id="263" r:id="rId10"/>
    <p:sldId id="265" r:id="rId11"/>
    <p:sldId id="266" r:id="rId12"/>
    <p:sldId id="267" r:id="rId13"/>
    <p:sldId id="268" r:id="rId14"/>
    <p:sldId id="269" r:id="rId15"/>
    <p:sldId id="274" r:id="rId16"/>
    <p:sldId id="271" r:id="rId17"/>
    <p:sldId id="270" r:id="rId18"/>
  </p:sldIdLst>
  <p:sldSz cx="9144000" cy="6858000" type="screen4x3"/>
  <p:notesSz cx="6858000" cy="9144000"/>
  <p:custDataLst>
    <p:tags r:id="rId19"/>
  </p:custDataLst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BC2323-639C-479F-8DAC-1AD20F7280C3}" type="doc">
      <dgm:prSet loTypeId="urn:microsoft.com/office/officeart/2005/8/layout/hList6" loCatId="list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l-GR"/>
        </a:p>
      </dgm:t>
    </dgm:pt>
    <dgm:pt modelId="{17646CB3-F6AB-437F-B540-3AD30479DDE0}">
      <dgm:prSet phldrT="[Κείμενο]" custT="1"/>
      <dgm:spPr/>
      <dgm:t>
        <a:bodyPr/>
        <a:lstStyle/>
        <a:p>
          <a:pPr algn="ctr">
            <a:spcAft>
              <a:spcPts val="1200"/>
            </a:spcAft>
          </a:pPr>
          <a:r>
            <a:rPr lang="el-GR" sz="1600" b="1" dirty="0" err="1" smtClean="0">
              <a:latin typeface="+mj-lt"/>
            </a:rPr>
            <a:t>Αφόρμηση</a:t>
          </a:r>
          <a:r>
            <a:rPr lang="el-GR" sz="1600" b="1" dirty="0" smtClean="0">
              <a:latin typeface="+mj-lt"/>
            </a:rPr>
            <a:t> - Προτάσεις</a:t>
          </a:r>
        </a:p>
        <a:p>
          <a:pPr algn="just">
            <a:spcAft>
              <a:spcPct val="35000"/>
            </a:spcAft>
          </a:pPr>
          <a:r>
            <a:rPr lang="el-GR" sz="1400" b="1" dirty="0" smtClean="0">
              <a:latin typeface="+mj-lt"/>
            </a:rPr>
            <a:t>Η ενότητα 4 του α’ τεύχους της Γλώσσας.</a:t>
          </a:r>
        </a:p>
        <a:p>
          <a:pPr algn="just">
            <a:spcAft>
              <a:spcPct val="35000"/>
            </a:spcAft>
          </a:pPr>
          <a:r>
            <a:rPr lang="el-GR" sz="1400" b="1" dirty="0" smtClean="0">
              <a:latin typeface="+mj-lt"/>
            </a:rPr>
            <a:t>Μια πληροφορία από την τηλεόραση ότι τα Ελληνόπουλα είναι από τα  πιο παχύσαρκα παιδιά.</a:t>
          </a:r>
        </a:p>
        <a:p>
          <a:pPr algn="just">
            <a:spcAft>
              <a:spcPct val="35000"/>
            </a:spcAft>
          </a:pPr>
          <a:r>
            <a:rPr lang="el-GR" sz="1400" b="1" dirty="0" smtClean="0">
              <a:latin typeface="+mj-lt"/>
            </a:rPr>
            <a:t>Ένα άρθρο από μια εφημερίδα.</a:t>
          </a:r>
        </a:p>
        <a:p>
          <a:pPr algn="just">
            <a:spcAft>
              <a:spcPct val="35000"/>
            </a:spcAft>
          </a:pPr>
          <a:r>
            <a:rPr lang="el-GR" sz="1400" b="1" dirty="0" smtClean="0">
              <a:latin typeface="+mj-lt"/>
            </a:rPr>
            <a:t>Τα αποτελέσματα μιας έρευνας για την παιδική παχυσαρκία στην Ελλάδα.</a:t>
          </a:r>
        </a:p>
        <a:p>
          <a:pPr algn="just">
            <a:spcAft>
              <a:spcPct val="35000"/>
            </a:spcAft>
          </a:pPr>
          <a:r>
            <a:rPr lang="el-GR" sz="1400" b="1" dirty="0" smtClean="0">
              <a:latin typeface="+mj-lt"/>
            </a:rPr>
            <a:t>Τα διαφημιστικά σποτ του υπουργείου Υγείας για την παιδική παχυσαρκία. </a:t>
          </a:r>
          <a:endParaRPr lang="el-GR" sz="1400" b="1" dirty="0">
            <a:latin typeface="+mj-lt"/>
          </a:endParaRPr>
        </a:p>
      </dgm:t>
    </dgm:pt>
    <dgm:pt modelId="{F10FE0E8-A2F2-4FA5-B00C-6DA511646BD5}" type="parTrans" cxnId="{BF310804-9B58-4E5D-84F8-65943372149E}">
      <dgm:prSet/>
      <dgm:spPr/>
      <dgm:t>
        <a:bodyPr/>
        <a:lstStyle/>
        <a:p>
          <a:endParaRPr lang="el-GR"/>
        </a:p>
      </dgm:t>
    </dgm:pt>
    <dgm:pt modelId="{02356375-E775-408B-9B87-CC9FC8D0F6DC}" type="sibTrans" cxnId="{BF310804-9B58-4E5D-84F8-65943372149E}">
      <dgm:prSet/>
      <dgm:spPr/>
      <dgm:t>
        <a:bodyPr/>
        <a:lstStyle/>
        <a:p>
          <a:endParaRPr lang="el-GR"/>
        </a:p>
      </dgm:t>
    </dgm:pt>
    <dgm:pt modelId="{D7F59B59-8EC0-45B7-BB98-384EE9E19D63}">
      <dgm:prSet phldrT="[Κείμενο]" custT="1"/>
      <dgm:spPr/>
      <dgm:t>
        <a:bodyPr/>
        <a:lstStyle/>
        <a:p>
          <a:pPr algn="ctr"/>
          <a:r>
            <a:rPr lang="el-GR" sz="1600" b="1" dirty="0" smtClean="0">
              <a:latin typeface="Calibri" pitchFamily="34" charset="0"/>
            </a:rPr>
            <a:t>Καταιγισμός ιδεών</a:t>
          </a:r>
        </a:p>
        <a:p>
          <a:pPr algn="ctr"/>
          <a:endParaRPr lang="el-GR" sz="1400" b="1" dirty="0" smtClean="0">
            <a:latin typeface="Calibri" pitchFamily="34" charset="0"/>
          </a:endParaRPr>
        </a:p>
        <a:p>
          <a:pPr algn="ctr"/>
          <a:endParaRPr lang="el-GR" sz="1400" b="1" dirty="0" smtClean="0">
            <a:latin typeface="Calibri" pitchFamily="34" charset="0"/>
          </a:endParaRPr>
        </a:p>
        <a:p>
          <a:pPr algn="ctr"/>
          <a:r>
            <a:rPr lang="el-GR" sz="1400" b="1" dirty="0" smtClean="0">
              <a:latin typeface="Calibri" pitchFamily="34" charset="0"/>
            </a:rPr>
            <a:t>Στόχος: η ανάδειξη της προϋπάρχουσας γνώσης</a:t>
          </a:r>
          <a:endParaRPr lang="el-GR" sz="1400" b="1" dirty="0">
            <a:latin typeface="Calibri" pitchFamily="34" charset="0"/>
          </a:endParaRPr>
        </a:p>
      </dgm:t>
    </dgm:pt>
    <dgm:pt modelId="{426F609C-67ED-4202-922E-6EC0A320983C}" type="parTrans" cxnId="{F61FD881-9E9E-4A3D-909D-C22DA037C940}">
      <dgm:prSet/>
      <dgm:spPr/>
      <dgm:t>
        <a:bodyPr/>
        <a:lstStyle/>
        <a:p>
          <a:endParaRPr lang="el-GR"/>
        </a:p>
      </dgm:t>
    </dgm:pt>
    <dgm:pt modelId="{AB9B6652-D789-46D8-95C1-EDF2AD78CC02}" type="sibTrans" cxnId="{F61FD881-9E9E-4A3D-909D-C22DA037C940}">
      <dgm:prSet/>
      <dgm:spPr/>
      <dgm:t>
        <a:bodyPr/>
        <a:lstStyle/>
        <a:p>
          <a:endParaRPr lang="el-GR"/>
        </a:p>
      </dgm:t>
    </dgm:pt>
    <dgm:pt modelId="{A4167C07-D9B4-4AFB-AAFE-69CBFBED1BD1}">
      <dgm:prSet phldrT="[Κείμενο]" custT="1"/>
      <dgm:spPr/>
      <dgm:t>
        <a:bodyPr/>
        <a:lstStyle/>
        <a:p>
          <a:pPr algn="ctr"/>
          <a:r>
            <a:rPr lang="el-GR" sz="1600" b="1" dirty="0" smtClean="0">
              <a:latin typeface="+mj-lt"/>
            </a:rPr>
            <a:t>Ερώτημα</a:t>
          </a:r>
        </a:p>
        <a:p>
          <a:pPr algn="ctr"/>
          <a:endParaRPr lang="el-GR" sz="1400" b="1" dirty="0" smtClean="0">
            <a:latin typeface="+mj-lt"/>
          </a:endParaRPr>
        </a:p>
        <a:p>
          <a:pPr algn="ctr"/>
          <a:endParaRPr lang="el-GR" sz="1400" b="1" dirty="0" smtClean="0">
            <a:latin typeface="+mj-lt"/>
          </a:endParaRPr>
        </a:p>
        <a:p>
          <a:pPr algn="ctr"/>
          <a:r>
            <a:rPr lang="el-GR" sz="1400" b="1" dirty="0" smtClean="0">
              <a:latin typeface="+mj-lt"/>
            </a:rPr>
            <a:t>«Παχυσαρκία ή υγεία;»</a:t>
          </a:r>
          <a:endParaRPr lang="el-GR" sz="1400" b="1" dirty="0">
            <a:latin typeface="+mj-lt"/>
          </a:endParaRPr>
        </a:p>
      </dgm:t>
    </dgm:pt>
    <dgm:pt modelId="{7BC0832F-35E6-481B-89BF-C985F257723F}" type="parTrans" cxnId="{36EAD3E9-A863-4E70-95A3-92CBD7EF80CD}">
      <dgm:prSet/>
      <dgm:spPr/>
      <dgm:t>
        <a:bodyPr/>
        <a:lstStyle/>
        <a:p>
          <a:endParaRPr lang="el-GR"/>
        </a:p>
      </dgm:t>
    </dgm:pt>
    <dgm:pt modelId="{790E406C-4324-4EF4-AA7D-DCCC941A3AAF}" type="sibTrans" cxnId="{36EAD3E9-A863-4E70-95A3-92CBD7EF80CD}">
      <dgm:prSet/>
      <dgm:spPr/>
      <dgm:t>
        <a:bodyPr/>
        <a:lstStyle/>
        <a:p>
          <a:endParaRPr lang="el-GR"/>
        </a:p>
      </dgm:t>
    </dgm:pt>
    <dgm:pt modelId="{E554F2C4-7EE2-4405-BE55-A18ED08F4A4C}" type="pres">
      <dgm:prSet presAssocID="{9CBC2323-639C-479F-8DAC-1AD20F7280C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BC89724F-F634-4EED-B4B4-4EF3201423CF}" type="pres">
      <dgm:prSet presAssocID="{17646CB3-F6AB-437F-B540-3AD30479DDE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7E02544-64F7-40BE-8639-D91453DF608F}" type="pres">
      <dgm:prSet presAssocID="{02356375-E775-408B-9B87-CC9FC8D0F6DC}" presName="sibTrans" presStyleCnt="0"/>
      <dgm:spPr/>
      <dgm:t>
        <a:bodyPr/>
        <a:lstStyle/>
        <a:p>
          <a:endParaRPr lang="el-GR"/>
        </a:p>
      </dgm:t>
    </dgm:pt>
    <dgm:pt modelId="{F36C1DAA-FD57-46EF-BE08-941191E5789D}" type="pres">
      <dgm:prSet presAssocID="{D7F59B59-8EC0-45B7-BB98-384EE9E19D6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65BC7EC-77E0-4C56-BB6E-B32AA741BD69}" type="pres">
      <dgm:prSet presAssocID="{AB9B6652-D789-46D8-95C1-EDF2AD78CC02}" presName="sibTrans" presStyleCnt="0"/>
      <dgm:spPr/>
      <dgm:t>
        <a:bodyPr/>
        <a:lstStyle/>
        <a:p>
          <a:endParaRPr lang="el-GR"/>
        </a:p>
      </dgm:t>
    </dgm:pt>
    <dgm:pt modelId="{7EA2F773-223E-4D6E-8A67-D98A49DBDACD}" type="pres">
      <dgm:prSet presAssocID="{A4167C07-D9B4-4AFB-AAFE-69CBFBED1BD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EB1B02DE-F22F-4199-B9F0-E7E3A301069D}" type="presOf" srcId="{9CBC2323-639C-479F-8DAC-1AD20F7280C3}" destId="{E554F2C4-7EE2-4405-BE55-A18ED08F4A4C}" srcOrd="0" destOrd="0" presId="urn:microsoft.com/office/officeart/2005/8/layout/hList6"/>
    <dgm:cxn modelId="{3861E208-E0A5-408D-9084-E1D2791E31F2}" type="presOf" srcId="{17646CB3-F6AB-437F-B540-3AD30479DDE0}" destId="{BC89724F-F634-4EED-B4B4-4EF3201423CF}" srcOrd="0" destOrd="0" presId="urn:microsoft.com/office/officeart/2005/8/layout/hList6"/>
    <dgm:cxn modelId="{009693C7-F48F-4886-8443-B87D032993A8}" type="presOf" srcId="{A4167C07-D9B4-4AFB-AAFE-69CBFBED1BD1}" destId="{7EA2F773-223E-4D6E-8A67-D98A49DBDACD}" srcOrd="0" destOrd="0" presId="urn:microsoft.com/office/officeart/2005/8/layout/hList6"/>
    <dgm:cxn modelId="{36EAD3E9-A863-4E70-95A3-92CBD7EF80CD}" srcId="{9CBC2323-639C-479F-8DAC-1AD20F7280C3}" destId="{A4167C07-D9B4-4AFB-AAFE-69CBFBED1BD1}" srcOrd="2" destOrd="0" parTransId="{7BC0832F-35E6-481B-89BF-C985F257723F}" sibTransId="{790E406C-4324-4EF4-AA7D-DCCC941A3AAF}"/>
    <dgm:cxn modelId="{BF310804-9B58-4E5D-84F8-65943372149E}" srcId="{9CBC2323-639C-479F-8DAC-1AD20F7280C3}" destId="{17646CB3-F6AB-437F-B540-3AD30479DDE0}" srcOrd="0" destOrd="0" parTransId="{F10FE0E8-A2F2-4FA5-B00C-6DA511646BD5}" sibTransId="{02356375-E775-408B-9B87-CC9FC8D0F6DC}"/>
    <dgm:cxn modelId="{F61FD881-9E9E-4A3D-909D-C22DA037C940}" srcId="{9CBC2323-639C-479F-8DAC-1AD20F7280C3}" destId="{D7F59B59-8EC0-45B7-BB98-384EE9E19D63}" srcOrd="1" destOrd="0" parTransId="{426F609C-67ED-4202-922E-6EC0A320983C}" sibTransId="{AB9B6652-D789-46D8-95C1-EDF2AD78CC02}"/>
    <dgm:cxn modelId="{9F0C1E27-F308-4715-B0DA-0FF7D62A479B}" type="presOf" srcId="{D7F59B59-8EC0-45B7-BB98-384EE9E19D63}" destId="{F36C1DAA-FD57-46EF-BE08-941191E5789D}" srcOrd="0" destOrd="0" presId="urn:microsoft.com/office/officeart/2005/8/layout/hList6"/>
    <dgm:cxn modelId="{14B8A4F6-43A0-4768-8973-AE4D36CF9A0F}" type="presParOf" srcId="{E554F2C4-7EE2-4405-BE55-A18ED08F4A4C}" destId="{BC89724F-F634-4EED-B4B4-4EF3201423CF}" srcOrd="0" destOrd="0" presId="urn:microsoft.com/office/officeart/2005/8/layout/hList6"/>
    <dgm:cxn modelId="{3A5F47DC-ADC3-416D-B1BD-581F2D5B015F}" type="presParOf" srcId="{E554F2C4-7EE2-4405-BE55-A18ED08F4A4C}" destId="{77E02544-64F7-40BE-8639-D91453DF608F}" srcOrd="1" destOrd="0" presId="urn:microsoft.com/office/officeart/2005/8/layout/hList6"/>
    <dgm:cxn modelId="{EF4100A4-E2B2-4B72-BD9E-2B54447DD093}" type="presParOf" srcId="{E554F2C4-7EE2-4405-BE55-A18ED08F4A4C}" destId="{F36C1DAA-FD57-46EF-BE08-941191E5789D}" srcOrd="2" destOrd="0" presId="urn:microsoft.com/office/officeart/2005/8/layout/hList6"/>
    <dgm:cxn modelId="{7EF4A31B-7C9A-4BD2-97AC-675CEE2B6FAD}" type="presParOf" srcId="{E554F2C4-7EE2-4405-BE55-A18ED08F4A4C}" destId="{365BC7EC-77E0-4C56-BB6E-B32AA741BD69}" srcOrd="3" destOrd="0" presId="urn:microsoft.com/office/officeart/2005/8/layout/hList6"/>
    <dgm:cxn modelId="{3277ECBA-F8A3-46CB-9B9B-A31E38ADD893}" type="presParOf" srcId="{E554F2C4-7EE2-4405-BE55-A18ED08F4A4C}" destId="{7EA2F773-223E-4D6E-8A67-D98A49DBDACD}" srcOrd="4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89724F-F634-4EED-B4B4-4EF3201423CF}">
      <dsp:nvSpPr>
        <dsp:cNvPr id="0" name=""/>
        <dsp:cNvSpPr/>
      </dsp:nvSpPr>
      <dsp:spPr>
        <a:xfrm rot="16200000">
          <a:off x="-1066842" y="1067940"/>
          <a:ext cx="4992693" cy="2856812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l-GR" sz="1600" b="1" kern="1200" dirty="0" err="1" smtClean="0">
              <a:latin typeface="+mj-lt"/>
            </a:rPr>
            <a:t>Αφόρμηση</a:t>
          </a:r>
          <a:r>
            <a:rPr lang="el-GR" sz="1600" b="1" kern="1200" dirty="0" smtClean="0">
              <a:latin typeface="+mj-lt"/>
            </a:rPr>
            <a:t> - Προτάσεις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latin typeface="+mj-lt"/>
            </a:rPr>
            <a:t>Η ενότητα 4 του α’ τεύχους της Γλώσσας.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latin typeface="+mj-lt"/>
            </a:rPr>
            <a:t>Μια πληροφορία από την τηλεόραση ότι τα Ελληνόπουλα είναι από τα  πιο παχύσαρκα παιδιά.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latin typeface="+mj-lt"/>
            </a:rPr>
            <a:t>Ένα άρθρο από μια εφημερίδα.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latin typeface="+mj-lt"/>
            </a:rPr>
            <a:t>Τα αποτελέσματα μιας έρευνας για την παιδική παχυσαρκία στην Ελλάδα.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latin typeface="+mj-lt"/>
            </a:rPr>
            <a:t>Τα διαφημιστικά σποτ του υπουργείου Υγείας για την παιδική παχυσαρκία. </a:t>
          </a:r>
          <a:endParaRPr lang="el-GR" sz="1400" b="1" kern="1200" dirty="0">
            <a:latin typeface="+mj-lt"/>
          </a:endParaRPr>
        </a:p>
      </dsp:txBody>
      <dsp:txXfrm rot="16200000">
        <a:off x="-1066842" y="1067940"/>
        <a:ext cx="4992693" cy="2856812"/>
      </dsp:txXfrm>
    </dsp:sp>
    <dsp:sp modelId="{F36C1DAA-FD57-46EF-BE08-941191E5789D}">
      <dsp:nvSpPr>
        <dsp:cNvPr id="0" name=""/>
        <dsp:cNvSpPr/>
      </dsp:nvSpPr>
      <dsp:spPr>
        <a:xfrm rot="16200000">
          <a:off x="2004231" y="1067940"/>
          <a:ext cx="4992693" cy="2856812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600" b="1" kern="1200" dirty="0" smtClean="0">
              <a:latin typeface="Calibri" pitchFamily="34" charset="0"/>
            </a:rPr>
            <a:t>Καταιγισμός ιδεών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1400" b="1" kern="1200" dirty="0" smtClean="0">
            <a:latin typeface="Calibri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1400" b="1" kern="1200" dirty="0" smtClean="0">
            <a:latin typeface="Calibri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latin typeface="Calibri" pitchFamily="34" charset="0"/>
            </a:rPr>
            <a:t>Στόχος: η ανάδειξη της προϋπάρχουσας γνώσης</a:t>
          </a:r>
          <a:endParaRPr lang="el-GR" sz="1400" b="1" kern="1200" dirty="0">
            <a:latin typeface="Calibri" pitchFamily="34" charset="0"/>
          </a:endParaRPr>
        </a:p>
      </dsp:txBody>
      <dsp:txXfrm rot="16200000">
        <a:off x="2004231" y="1067940"/>
        <a:ext cx="4992693" cy="2856812"/>
      </dsp:txXfrm>
    </dsp:sp>
    <dsp:sp modelId="{7EA2F773-223E-4D6E-8A67-D98A49DBDACD}">
      <dsp:nvSpPr>
        <dsp:cNvPr id="0" name=""/>
        <dsp:cNvSpPr/>
      </dsp:nvSpPr>
      <dsp:spPr>
        <a:xfrm rot="16200000">
          <a:off x="5075304" y="1067940"/>
          <a:ext cx="4992693" cy="2856812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600" b="1" kern="1200" dirty="0" smtClean="0">
              <a:latin typeface="+mj-lt"/>
            </a:rPr>
            <a:t>Ερώτημα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1400" b="1" kern="1200" dirty="0" smtClean="0">
            <a:latin typeface="+mj-lt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1400" b="1" kern="1200" dirty="0" smtClean="0">
            <a:latin typeface="+mj-lt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>
              <a:latin typeface="+mj-lt"/>
            </a:rPr>
            <a:t>«Παχυσαρκία ή υγεία;»</a:t>
          </a:r>
          <a:endParaRPr lang="el-GR" sz="1400" b="1" kern="1200" dirty="0">
            <a:latin typeface="+mj-lt"/>
          </a:endParaRPr>
        </a:p>
      </dsp:txBody>
      <dsp:txXfrm rot="16200000">
        <a:off x="5075304" y="1067940"/>
        <a:ext cx="4992693" cy="28568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Τίτλος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7" name="16 - Υπότιτλος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30" name="29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19" name="18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27" name="2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Ψαλίδισμα και στρογγύλεμα μίας γωνίας του ορθογωνίου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- Ορθογώνιο τρίγωνο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 dirty="0"/>
          </a:p>
        </p:txBody>
      </p:sp>
      <p:sp>
        <p:nvSpPr>
          <p:cNvPr id="10" name="9 - Ελεύθερη σχεδίαση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- Ελεύθερη σχεδίαση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Ελεύθερη σχεδίαση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- Ελεύθερη σχεδίαση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- Θέση τίτλου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0" name="29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0" name="9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B73D93-68FE-4FE7-B0B5-A402089B86F5}" type="datetimeFigureOut">
              <a:rPr lang="el-GR" smtClean="0"/>
              <a:pPr/>
              <a:t>17/5/2010</a:t>
            </a:fld>
            <a:endParaRPr lang="el-GR"/>
          </a:p>
        </p:txBody>
      </p:sp>
      <p:sp>
        <p:nvSpPr>
          <p:cNvPr id="22" name="21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18" name="17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FF04469-63FA-4DE5-8AE5-084FBA8B03A2}" type="slidenum">
              <a:rPr lang="el-GR" smtClean="0"/>
              <a:pPr/>
              <a:t>‹#›</a:t>
            </a:fld>
            <a:endParaRPr lang="el-GR"/>
          </a:p>
        </p:txBody>
      </p:sp>
      <p:grpSp>
        <p:nvGrpSpPr>
          <p:cNvPr id="2" name="1 - Ομάδα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- Ελεύθερη σχεδίαση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- Ελεύθερη σχεδίαση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el.wikipedia.org/wiki" TargetMode="External"/><Relationship Id="rId7" Type="http://schemas.openxmlformats.org/officeDocument/2006/relationships/hyperlink" Target="&#940;&#961;&#952;&#961;&#959;%204.docx" TargetMode="External"/><Relationship Id="rId2" Type="http://schemas.openxmlformats.org/officeDocument/2006/relationships/hyperlink" Target="&#932;&#927;%20&#915;&#923;&#937;&#931;&#931;&#913;&#929;&#921;%20&#932;&#919;&#931;%20&#933;&#915;&#921;&#917;&#921;&#925;&#919;&#931;%20&#916;&#921;&#913;&#932;&#929;&#927;&#934;&#919;&#931;.doc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&#940;&#961;&#952;&#961;&#959;%203.docx" TargetMode="External"/><Relationship Id="rId5" Type="http://schemas.openxmlformats.org/officeDocument/2006/relationships/hyperlink" Target="&#940;&#961;&#952;&#961;&#959;%202.docx" TargetMode="External"/><Relationship Id="rId4" Type="http://schemas.openxmlformats.org/officeDocument/2006/relationships/hyperlink" Target="&#940;&#961;&#952;&#961;&#959;%201.docx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931;&#965;&#957;&#941;&#957;&#964;&#949;&#965;&#958;&#951;%20&#945;&#960;&#972;%20&#941;&#957;&#945;&#957;%20&#949;&#953;&#948;&#953;&#954;&#972;.docx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931;&#949;&#955;&#943;&#948;&#945;%20&#948;&#953;&#945;&#948;&#953;&#954;&#964;&#973;&#959;&#965;.docx" TargetMode="External"/><Relationship Id="rId2" Type="http://schemas.openxmlformats.org/officeDocument/2006/relationships/hyperlink" Target="&#960;&#943;&#957;&#945;&#954;&#945;&#962;%201.docx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&#941;&#961;&#949;&#965;&#957;&#945;.xlsx" TargetMode="External"/><Relationship Id="rId4" Type="http://schemas.openxmlformats.org/officeDocument/2006/relationships/hyperlink" Target="&#928;&#943;&#957;&#945;&#954;&#945;&#962;%20&#963;&#965;&#967;&#957;&#959;&#964;&#942;&#964;&#969;&#957;.docx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952;&#949;&#961;&#956;&#943;&#948;&#949;&#962;%20&#946;&#945;&#963;&#953;&#954;&#974;&#957;%20&#964;&#961;&#959;&#966;&#974;&#957;.pdf" TargetMode="External"/><Relationship Id="rId2" Type="http://schemas.openxmlformats.org/officeDocument/2006/relationships/hyperlink" Target="&#924;&#949;&#957;&#959;&#973;%20&#949;&#946;&#948;&#959;&#956;&#940;&#948;&#945;&#962;.docx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naturaldiet.gr/" TargetMode="External"/><Relationship Id="rId4" Type="http://schemas.openxmlformats.org/officeDocument/2006/relationships/hyperlink" Target="&#920;&#961;&#949;&#960;&#964;&#953;&#954;&#940;%20&#963;&#965;&#963;&#964;&#945;&#964;&#953;&#954;&#940;.pdf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0" y="3857628"/>
            <a:ext cx="9144000" cy="2786082"/>
          </a:xfrm>
        </p:spPr>
        <p:txBody>
          <a:bodyPr>
            <a:noAutofit/>
          </a:bodyPr>
          <a:lstStyle/>
          <a:p>
            <a:pPr algn="ctr"/>
            <a:r>
              <a:rPr lang="el-GR" sz="2000" b="1" dirty="0" smtClean="0">
                <a:solidFill>
                  <a:schemeClr val="tx1"/>
                </a:solidFill>
                <a:latin typeface="+mj-lt"/>
              </a:rPr>
              <a:t>Πρόταση </a:t>
            </a:r>
            <a:r>
              <a:rPr lang="el-GR" sz="2000" b="1" dirty="0" err="1" smtClean="0">
                <a:solidFill>
                  <a:schemeClr val="tx1"/>
                </a:solidFill>
                <a:latin typeface="+mj-lt"/>
              </a:rPr>
              <a:t>διαθεματικού</a:t>
            </a:r>
            <a:r>
              <a:rPr lang="el-GR" sz="2000" b="1" dirty="0" smtClean="0">
                <a:solidFill>
                  <a:schemeClr val="tx1"/>
                </a:solidFill>
                <a:latin typeface="+mj-lt"/>
              </a:rPr>
              <a:t> σεναρίου</a:t>
            </a:r>
          </a:p>
          <a:p>
            <a:pPr algn="ctr"/>
            <a:endParaRPr lang="el-GR" sz="2000" b="1" dirty="0" smtClean="0">
              <a:solidFill>
                <a:schemeClr val="tx1"/>
              </a:solidFill>
              <a:latin typeface="+mj-lt"/>
            </a:endParaRPr>
          </a:p>
          <a:p>
            <a:pPr algn="ctr">
              <a:spcAft>
                <a:spcPts val="1200"/>
              </a:spcAft>
            </a:pPr>
            <a:r>
              <a:rPr lang="el-GR" sz="2000" b="1" u="sng" dirty="0" smtClean="0">
                <a:latin typeface="+mj-lt"/>
              </a:rPr>
              <a:t>Ομάδα εργασίας</a:t>
            </a:r>
          </a:p>
          <a:p>
            <a:pPr algn="ctr"/>
            <a:r>
              <a:rPr lang="el-GR" sz="2000" b="1" dirty="0" err="1" smtClean="0">
                <a:latin typeface="+mj-lt"/>
              </a:rPr>
              <a:t>Γεωργίτη</a:t>
            </a:r>
            <a:r>
              <a:rPr lang="el-GR" sz="2000" b="1" dirty="0" smtClean="0">
                <a:latin typeface="+mj-lt"/>
              </a:rPr>
              <a:t> Μαρία</a:t>
            </a:r>
            <a:endParaRPr lang="el-GR" sz="2000" dirty="0" smtClean="0">
              <a:latin typeface="+mj-lt"/>
            </a:endParaRPr>
          </a:p>
          <a:p>
            <a:pPr algn="ctr"/>
            <a:r>
              <a:rPr lang="el-GR" sz="2000" b="1" dirty="0" smtClean="0">
                <a:latin typeface="+mj-lt"/>
              </a:rPr>
              <a:t>Ευσταθίου Ευάγγελος</a:t>
            </a:r>
            <a:endParaRPr lang="el-GR" sz="2000" dirty="0" smtClean="0">
              <a:latin typeface="+mj-lt"/>
            </a:endParaRPr>
          </a:p>
          <a:p>
            <a:pPr algn="ctr"/>
            <a:r>
              <a:rPr lang="el-GR" sz="2000" b="1" dirty="0" err="1" smtClean="0">
                <a:latin typeface="+mj-lt"/>
              </a:rPr>
              <a:t>Καλένη</a:t>
            </a:r>
            <a:r>
              <a:rPr lang="el-GR" sz="2000" b="1" dirty="0" smtClean="0">
                <a:latin typeface="+mj-lt"/>
              </a:rPr>
              <a:t> Ευθυμία</a:t>
            </a:r>
            <a:endParaRPr lang="el-GR" sz="2000" dirty="0" smtClean="0">
              <a:latin typeface="+mj-lt"/>
            </a:endParaRPr>
          </a:p>
          <a:p>
            <a:pPr algn="ctr"/>
            <a:r>
              <a:rPr lang="el-GR" sz="2000" b="1" dirty="0" smtClean="0">
                <a:latin typeface="+mj-lt"/>
              </a:rPr>
              <a:t>Κοσμίδου Ιωάννα</a:t>
            </a:r>
            <a:endParaRPr lang="el-GR" sz="2000" dirty="0" smtClean="0">
              <a:latin typeface="+mj-lt"/>
            </a:endParaRPr>
          </a:p>
          <a:p>
            <a:pPr algn="ctr"/>
            <a:endParaRPr lang="el-GR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2 - Υπότιτλος"/>
          <p:cNvSpPr txBox="1">
            <a:spLocks/>
          </p:cNvSpPr>
          <p:nvPr/>
        </p:nvSpPr>
        <p:spPr>
          <a:xfrm>
            <a:off x="0" y="1357298"/>
            <a:ext cx="9144000" cy="20002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40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Παιδική παχυσαρκία 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4000" b="1" dirty="0" smtClean="0">
                <a:latin typeface="+mj-lt"/>
              </a:rPr>
              <a:t>&amp; 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40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υγιεινή διατροφή</a:t>
            </a:r>
            <a:endParaRPr kumimoji="0" lang="el-GR" sz="4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571480"/>
            <a:ext cx="9144000" cy="92869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spcAft>
                <a:spcPts val="600"/>
              </a:spcAft>
            </a:pPr>
            <a:r>
              <a:rPr lang="el-GR" sz="2800" b="1" dirty="0" smtClean="0">
                <a:latin typeface="+mj-lt"/>
              </a:rPr>
              <a:t>Γ) Εφαρμογή</a:t>
            </a:r>
            <a:endParaRPr lang="el-GR" sz="2800" dirty="0" smtClean="0">
              <a:latin typeface="+mj-lt"/>
            </a:endParaRPr>
          </a:p>
          <a:p>
            <a:pPr algn="ctr"/>
            <a:r>
              <a:rPr lang="el-GR" sz="2800" b="1" dirty="0" smtClean="0">
                <a:latin typeface="+mj-lt"/>
              </a:rPr>
              <a:t>1</a:t>
            </a:r>
            <a:r>
              <a:rPr lang="el-GR" sz="2800" b="1" baseline="30000" dirty="0" smtClean="0">
                <a:latin typeface="+mj-lt"/>
              </a:rPr>
              <a:t>η</a:t>
            </a:r>
            <a:r>
              <a:rPr lang="el-GR" sz="2800" b="1" dirty="0" smtClean="0">
                <a:latin typeface="+mj-lt"/>
              </a:rPr>
              <a:t> Δραστηριότητα – Το γλωσσάρι της υγιεινής διατροφής</a:t>
            </a:r>
            <a:endParaRPr lang="el-GR" sz="2800" dirty="0">
              <a:latin typeface="+mj-lt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20" y="1723242"/>
            <a:ext cx="864399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3538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l-GR" sz="2400" b="1" dirty="0" smtClean="0">
                <a:latin typeface="+mj-lt"/>
              </a:rPr>
              <a:t>Οι μαθητές  φτιάχνουν  το </a:t>
            </a:r>
            <a:r>
              <a:rPr lang="el-GR" sz="2400" b="1" dirty="0" smtClean="0">
                <a:latin typeface="+mj-lt"/>
                <a:hlinkClick r:id="rId2" action="ppaction://hlinkfile"/>
              </a:rPr>
              <a:t>«Γλωσσάρι της υγιεινής διατροφής»</a:t>
            </a:r>
            <a:r>
              <a:rPr lang="el-GR" sz="2400" b="1" dirty="0" smtClean="0">
                <a:latin typeface="+mj-lt"/>
              </a:rPr>
              <a:t> το οποίο θα τους βοηθήσει στην επόμενη δραστηριότητα δηλ. να κατανοήσουν την ορολογία που θα χρησιμοποιήσει ο ειδικός, που θα προσκληθεί, στις απαντήσεις του.</a:t>
            </a:r>
          </a:p>
          <a:p>
            <a:pPr indent="363538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l-GR" sz="2400" b="1" dirty="0" smtClean="0">
                <a:latin typeface="+mj-lt"/>
              </a:rPr>
              <a:t>Πηγές: </a:t>
            </a:r>
          </a:p>
          <a:p>
            <a:pPr marL="363538" indent="347663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400" b="1" dirty="0" smtClean="0">
                <a:latin typeface="+mj-lt"/>
              </a:rPr>
              <a:t>Διαδίκτυο </a:t>
            </a:r>
            <a:r>
              <a:rPr lang="en-US" sz="2400" b="1" u="sng" dirty="0" smtClean="0">
                <a:latin typeface="+mj-lt"/>
                <a:hlinkClick r:id="rId3"/>
              </a:rPr>
              <a:t>http</a:t>
            </a:r>
            <a:r>
              <a:rPr lang="el-GR" sz="2400" b="1" u="sng" dirty="0" smtClean="0">
                <a:latin typeface="+mj-lt"/>
                <a:hlinkClick r:id="rId3"/>
              </a:rPr>
              <a:t>://</a:t>
            </a:r>
            <a:r>
              <a:rPr lang="en-US" sz="2400" b="1" u="sng" dirty="0" smtClean="0">
                <a:latin typeface="+mj-lt"/>
                <a:hlinkClick r:id="rId3"/>
              </a:rPr>
              <a:t>el</a:t>
            </a:r>
            <a:r>
              <a:rPr lang="el-GR" sz="2400" b="1" u="sng" dirty="0" smtClean="0">
                <a:latin typeface="+mj-lt"/>
                <a:hlinkClick r:id="rId3"/>
              </a:rPr>
              <a:t>.</a:t>
            </a:r>
            <a:r>
              <a:rPr lang="en-US" sz="2400" b="1" u="sng" dirty="0" err="1" smtClean="0">
                <a:latin typeface="+mj-lt"/>
                <a:hlinkClick r:id="rId3"/>
              </a:rPr>
              <a:t>wikipedia</a:t>
            </a:r>
            <a:r>
              <a:rPr lang="el-GR" sz="2400" b="1" u="sng" dirty="0" smtClean="0">
                <a:latin typeface="+mj-lt"/>
                <a:hlinkClick r:id="rId3"/>
              </a:rPr>
              <a:t>.</a:t>
            </a:r>
            <a:r>
              <a:rPr lang="en-US" sz="2400" b="1" u="sng" dirty="0" smtClean="0">
                <a:latin typeface="+mj-lt"/>
                <a:hlinkClick r:id="rId3"/>
              </a:rPr>
              <a:t>org</a:t>
            </a:r>
            <a:r>
              <a:rPr lang="el-GR" sz="2400" b="1" u="sng" dirty="0" smtClean="0">
                <a:latin typeface="+mj-lt"/>
                <a:hlinkClick r:id="rId3"/>
              </a:rPr>
              <a:t>/</a:t>
            </a:r>
            <a:r>
              <a:rPr lang="en-US" sz="2400" b="1" u="sng" dirty="0" smtClean="0">
                <a:latin typeface="+mj-lt"/>
                <a:hlinkClick r:id="rId3"/>
              </a:rPr>
              <a:t>wiki</a:t>
            </a:r>
            <a:endParaRPr lang="el-GR" sz="2400" b="1" dirty="0" smtClean="0">
              <a:latin typeface="+mj-lt"/>
            </a:endParaRPr>
          </a:p>
          <a:p>
            <a:pPr marL="363538" indent="347663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400" b="1" dirty="0" smtClean="0">
                <a:latin typeface="+mj-lt"/>
              </a:rPr>
              <a:t>Υλικό από τη «Γωνιά του θέματος»</a:t>
            </a:r>
            <a:r>
              <a:rPr lang="en-US" sz="2400" b="1" dirty="0" smtClean="0">
                <a:latin typeface="+mj-lt"/>
              </a:rPr>
              <a:t> (</a:t>
            </a:r>
            <a:r>
              <a:rPr lang="el-GR" sz="2400" b="1" dirty="0" smtClean="0">
                <a:latin typeface="+mj-lt"/>
                <a:hlinkClick r:id="rId4" action="ppaction://hlinkfile"/>
              </a:rPr>
              <a:t>άρθρο 1</a:t>
            </a:r>
            <a:r>
              <a:rPr lang="el-GR" sz="2400" b="1" dirty="0" smtClean="0">
                <a:latin typeface="+mj-lt"/>
              </a:rPr>
              <a:t>, </a:t>
            </a:r>
            <a:r>
              <a:rPr lang="el-GR" sz="2400" b="1" dirty="0" smtClean="0">
                <a:latin typeface="+mj-lt"/>
                <a:hlinkClick r:id="rId5" action="ppaction://hlinkfile"/>
              </a:rPr>
              <a:t>άρθρο 2</a:t>
            </a:r>
            <a:r>
              <a:rPr lang="el-GR" sz="2400" b="1" dirty="0" smtClean="0">
                <a:latin typeface="+mj-lt"/>
              </a:rPr>
              <a:t>, </a:t>
            </a:r>
            <a:r>
              <a:rPr lang="el-GR" sz="2400" b="1" dirty="0" smtClean="0">
                <a:latin typeface="+mj-lt"/>
                <a:hlinkClick r:id="rId6" action="ppaction://hlinkfile"/>
              </a:rPr>
              <a:t>άρθρο 3</a:t>
            </a:r>
            <a:r>
              <a:rPr lang="el-GR" sz="2400" b="1" dirty="0" smtClean="0">
                <a:latin typeface="+mj-lt"/>
              </a:rPr>
              <a:t>, </a:t>
            </a:r>
            <a:r>
              <a:rPr lang="el-GR" sz="2400" b="1" dirty="0" smtClean="0">
                <a:latin typeface="+mj-lt"/>
                <a:hlinkClick r:id="rId7" action="ppaction://hlinkfile"/>
              </a:rPr>
              <a:t>άρθρο 4</a:t>
            </a:r>
            <a:r>
              <a:rPr lang="en-US" sz="2400" b="1" dirty="0" smtClean="0">
                <a:latin typeface="+mj-lt"/>
              </a:rPr>
              <a:t>)</a:t>
            </a:r>
            <a:endParaRPr lang="el-GR" sz="2400" b="1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714356"/>
            <a:ext cx="9144000" cy="571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el-GR" sz="2800" b="1" dirty="0" smtClean="0">
                <a:latin typeface="+mj-lt"/>
              </a:rPr>
              <a:t>2</a:t>
            </a:r>
            <a:r>
              <a:rPr lang="el-GR" sz="2800" b="1" baseline="30000" dirty="0" smtClean="0">
                <a:latin typeface="+mj-lt"/>
              </a:rPr>
              <a:t>η</a:t>
            </a:r>
            <a:r>
              <a:rPr lang="el-GR" sz="2800" b="1" dirty="0" smtClean="0">
                <a:latin typeface="+mj-lt"/>
              </a:rPr>
              <a:t> Δραστηριότητα – Συνέντευξη από έναν ειδικό</a:t>
            </a:r>
            <a:endParaRPr lang="el-GR" sz="2800" dirty="0">
              <a:latin typeface="+mj-lt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1714488"/>
            <a:ext cx="8429684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3538" algn="just">
              <a:lnSpc>
                <a:spcPct val="150000"/>
              </a:lnSpc>
              <a:spcAft>
                <a:spcPts val="1200"/>
              </a:spcAft>
            </a:pPr>
            <a:r>
              <a:rPr lang="el-GR" sz="2000" b="1" dirty="0" smtClean="0">
                <a:latin typeface="+mj-lt"/>
              </a:rPr>
              <a:t>Οι μαθητές παίρνουν συνέντευξη από έναν παιδίατρο ή έναν διαιτολόγο-διατροφολόγο, για να ενημερωθούν. </a:t>
            </a:r>
          </a:p>
          <a:p>
            <a:pPr indent="363538" algn="just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Κατασκευάζουν το ερωτηματολόγιο της συνέντευξης </a:t>
            </a:r>
            <a:r>
              <a:rPr lang="el-GR" sz="2000" b="1" dirty="0" smtClean="0">
                <a:latin typeface="+mj-lt"/>
                <a:hlinkClick r:id="rId2" action="ppaction://hlinkfile"/>
              </a:rPr>
              <a:t>(«Συνέντευξη από έναν ειδικό»)</a:t>
            </a:r>
            <a:r>
              <a:rPr lang="el-GR" sz="2000" b="1" dirty="0" smtClean="0">
                <a:latin typeface="+mj-lt"/>
              </a:rPr>
              <a:t>, το οποίο συμπεριλαμβάνει όλες τις απορίες και τις ανησυχίες τους για την παιδική παχυσαρκία και την υγιεινή διατροφή.</a:t>
            </a:r>
          </a:p>
          <a:p>
            <a:pPr indent="363538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 Καταγράφουν τις πληροφορίες που συγκεντρώνουν και στο τέλος της ημέρας τις παρουσιάζουν στην τάξη. </a:t>
            </a:r>
            <a:endParaRPr lang="el-GR" sz="2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571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el-GR" sz="2800" b="1" dirty="0" smtClean="0">
                <a:latin typeface="+mj-lt"/>
              </a:rPr>
              <a:t>3</a:t>
            </a:r>
            <a:r>
              <a:rPr lang="el-GR" sz="2800" b="1" baseline="30000" dirty="0" smtClean="0">
                <a:latin typeface="+mj-lt"/>
              </a:rPr>
              <a:t>η</a:t>
            </a:r>
            <a:r>
              <a:rPr lang="el-GR" sz="2800" b="1" dirty="0" smtClean="0">
                <a:latin typeface="+mj-lt"/>
              </a:rPr>
              <a:t> Δραστηριότητα – Έρευνα</a:t>
            </a:r>
            <a:endParaRPr lang="el-GR" sz="2800" b="1" dirty="0">
              <a:latin typeface="+mj-lt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20" y="1071825"/>
            <a:ext cx="8501122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3538" algn="just">
              <a:lnSpc>
                <a:spcPct val="150000"/>
              </a:lnSpc>
              <a:spcAft>
                <a:spcPts val="1200"/>
              </a:spcAft>
            </a:pPr>
            <a:r>
              <a:rPr lang="el-GR" sz="2000" b="1" dirty="0" smtClean="0">
                <a:latin typeface="+mj-lt"/>
              </a:rPr>
              <a:t>Οι μαθητές γίνονται ερευνητές προκειμένου να βγάλουν τα δικά τους συμπεράσματα για το πρόβλημα της παιδικής παχυσαρκίας. Γι’ αυτό:</a:t>
            </a:r>
          </a:p>
          <a:p>
            <a:pPr indent="363538"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Μετρούν το βάρος και το ύψος των συμμαθητών τους και υπολογίζουν το ΔΜΣ. Τα αποτελέσματα των μετρήσεων και των υπολογισμών τους τα καταγράφουν σε </a:t>
            </a:r>
            <a:r>
              <a:rPr lang="el-GR" sz="2000" b="1" dirty="0" smtClean="0">
                <a:latin typeface="+mj-lt"/>
                <a:hlinkClick r:id="rId2" action="ppaction://hlinkfile"/>
              </a:rPr>
              <a:t>Φύλλο εργασίας.</a:t>
            </a:r>
            <a:endParaRPr lang="el-GR" sz="2000" b="1" dirty="0" smtClean="0">
              <a:latin typeface="+mj-lt"/>
            </a:endParaRPr>
          </a:p>
          <a:p>
            <a:pPr indent="363538"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Στο ίδιο φύλλο εργασίας, με τη βοήθεια </a:t>
            </a:r>
            <a:r>
              <a:rPr lang="el-GR" sz="2000" b="1" dirty="0" smtClean="0">
                <a:latin typeface="+mj-lt"/>
                <a:hlinkClick r:id="rId3" action="ppaction://hlinkfile"/>
              </a:rPr>
              <a:t>σελίδας</a:t>
            </a:r>
            <a:r>
              <a:rPr lang="el-GR" sz="2000" b="1" dirty="0" smtClean="0">
                <a:latin typeface="+mj-lt"/>
              </a:rPr>
              <a:t> του διαδικτύου, </a:t>
            </a:r>
            <a:r>
              <a:rPr lang="el-GR" sz="2000" b="1" dirty="0" smtClean="0">
                <a:latin typeface="+mj-lt"/>
              </a:rPr>
              <a:t>συμπληρώνουν το χαρακτηρισμό της κάθε μέτρησης.</a:t>
            </a:r>
          </a:p>
          <a:p>
            <a:pPr indent="363538"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Συμπληρώνεται ο </a:t>
            </a:r>
            <a:r>
              <a:rPr lang="el-GR" sz="2000" b="1" dirty="0" smtClean="0">
                <a:latin typeface="+mj-lt"/>
                <a:hlinkClick r:id="rId4" action="ppaction://hlinkfile"/>
              </a:rPr>
              <a:t>Πίνακας συχνοτήτων</a:t>
            </a:r>
            <a:r>
              <a:rPr lang="el-GR" sz="2000" b="1" dirty="0" smtClean="0">
                <a:latin typeface="+mj-lt"/>
              </a:rPr>
              <a:t>, με τη βοήθεια του 1</a:t>
            </a:r>
            <a:r>
              <a:rPr lang="el-GR" sz="2000" b="1" baseline="30000" dirty="0" smtClean="0">
                <a:latin typeface="+mj-lt"/>
              </a:rPr>
              <a:t>ου</a:t>
            </a:r>
            <a:r>
              <a:rPr lang="el-GR" sz="2000" b="1" dirty="0" smtClean="0">
                <a:latin typeface="+mj-lt"/>
              </a:rPr>
              <a:t> φύλλου εργασίας, και υπολογίζονται τα ποσοστά.</a:t>
            </a:r>
          </a:p>
          <a:p>
            <a:pPr indent="363538"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Κατασκευάζονται τα γραφήματα των αποτελεσμάτων στο χαρτί ή με τη βοήθεια του </a:t>
            </a:r>
            <a:r>
              <a:rPr lang="en-US" sz="2000" b="1" dirty="0" smtClean="0">
                <a:latin typeface="+mj-lt"/>
                <a:hlinkClick r:id="rId5" action="ppaction://hlinkfile"/>
              </a:rPr>
              <a:t>Microsoft Excel</a:t>
            </a:r>
            <a:r>
              <a:rPr lang="el-GR" sz="2000" b="1" dirty="0" smtClean="0">
                <a:latin typeface="+mj-lt"/>
                <a:hlinkClick r:id="rId5" action="ppaction://hlinkfile"/>
              </a:rPr>
              <a:t> </a:t>
            </a:r>
            <a:r>
              <a:rPr lang="el-GR" sz="2000" b="1" dirty="0" smtClean="0">
                <a:latin typeface="+mj-lt"/>
              </a:rPr>
              <a:t>(</a:t>
            </a:r>
            <a:r>
              <a:rPr lang="el-GR" sz="2000" b="1" dirty="0" err="1" smtClean="0">
                <a:latin typeface="+mj-lt"/>
              </a:rPr>
              <a:t>ραβδογράμματα</a:t>
            </a:r>
            <a:r>
              <a:rPr lang="el-GR" sz="2000" b="1" dirty="0" smtClean="0">
                <a:latin typeface="+mj-lt"/>
              </a:rPr>
              <a:t>, πίτες, γραμμές κ.α.)</a:t>
            </a:r>
            <a:endParaRPr lang="el-GR" sz="2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714356"/>
            <a:ext cx="9144000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el-GR" sz="2800" b="1" dirty="0" smtClean="0">
                <a:latin typeface="+mj-lt"/>
              </a:rPr>
              <a:t>4η Δραστηριότητα – Γίνομαι διαιτολόγος</a:t>
            </a:r>
            <a:endParaRPr lang="el-GR" sz="2800" b="1" dirty="0">
              <a:latin typeface="+mj-lt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20" y="1553807"/>
            <a:ext cx="8501122" cy="466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3538" algn="just">
              <a:lnSpc>
                <a:spcPct val="150000"/>
              </a:lnSpc>
              <a:spcAft>
                <a:spcPts val="1200"/>
              </a:spcAft>
            </a:pPr>
            <a:r>
              <a:rPr lang="el-GR" sz="2000" b="1" dirty="0" smtClean="0">
                <a:latin typeface="+mj-lt"/>
              </a:rPr>
              <a:t>Οι μαθητές γίνονται διαιτολόγοι:</a:t>
            </a:r>
          </a:p>
          <a:p>
            <a:pPr indent="363538"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Σχεδιάζουν ένα εβδομαδιαίο πρόγραμμα υγιεινής διατροφής, με βάση την ηλικία και τον απαραίτητο αριθμό θερμίδων </a:t>
            </a:r>
            <a:r>
              <a:rPr lang="el-GR" sz="2000" b="1" dirty="0" smtClean="0">
                <a:latin typeface="+mj-lt"/>
                <a:hlinkClick r:id="rId2" action="ppaction://hlinkfile"/>
              </a:rPr>
              <a:t>(Μενού εβδομάδας).</a:t>
            </a:r>
            <a:r>
              <a:rPr lang="el-GR" sz="2000" b="1" dirty="0" smtClean="0">
                <a:latin typeface="+mj-lt"/>
              </a:rPr>
              <a:t> </a:t>
            </a:r>
          </a:p>
          <a:p>
            <a:pPr indent="363538" algn="just">
              <a:lnSpc>
                <a:spcPct val="150000"/>
              </a:lnSpc>
              <a:spcAft>
                <a:spcPts val="1200"/>
              </a:spcAft>
            </a:pPr>
            <a:r>
              <a:rPr lang="el-GR" sz="2000" b="1" dirty="0" smtClean="0">
                <a:latin typeface="+mj-lt"/>
              </a:rPr>
              <a:t>Πηγές: </a:t>
            </a:r>
          </a:p>
          <a:p>
            <a:pPr marL="363538" indent="363538"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Γωνιά του θέματος</a:t>
            </a:r>
          </a:p>
          <a:p>
            <a:pPr marL="363538" indent="363538"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Αρχεία </a:t>
            </a:r>
            <a:r>
              <a:rPr lang="el-GR" sz="2000" b="1" dirty="0" smtClean="0">
                <a:latin typeface="+mj-lt"/>
                <a:hlinkClick r:id="rId3" action="ppaction://hlinkfile"/>
              </a:rPr>
              <a:t>“Θερμίδες βασικών τροφών”</a:t>
            </a:r>
            <a:r>
              <a:rPr lang="el-GR" sz="2000" b="1" dirty="0" smtClean="0">
                <a:latin typeface="+mj-lt"/>
              </a:rPr>
              <a:t>, </a:t>
            </a:r>
            <a:r>
              <a:rPr lang="el-GR" sz="2000" b="1" dirty="0" smtClean="0">
                <a:latin typeface="+mj-lt"/>
                <a:hlinkClick r:id="rId4" action="ppaction://hlinkfile"/>
              </a:rPr>
              <a:t>“Θρεπτικά συστατικά” </a:t>
            </a:r>
            <a:endParaRPr lang="el-GR" sz="2000" b="1" dirty="0" smtClean="0">
              <a:latin typeface="+mj-lt"/>
            </a:endParaRPr>
          </a:p>
          <a:p>
            <a:pPr marL="363538" indent="363538" algn="just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Διαδίκτυο (π.χ. Ισοδύναμα τροφίμων </a:t>
            </a:r>
            <a:r>
              <a:rPr lang="en-US" sz="2000" b="1" u="sng" dirty="0" smtClean="0">
                <a:latin typeface="+mj-lt"/>
                <a:hlinkClick r:id="rId5"/>
              </a:rPr>
              <a:t>http</a:t>
            </a:r>
            <a:r>
              <a:rPr lang="el-GR" sz="2000" b="1" u="sng" dirty="0" smtClean="0">
                <a:latin typeface="+mj-lt"/>
                <a:hlinkClick r:id="rId5"/>
              </a:rPr>
              <a:t>://</a:t>
            </a:r>
            <a:r>
              <a:rPr lang="en-US" sz="2000" b="1" u="sng" dirty="0" smtClean="0">
                <a:latin typeface="+mj-lt"/>
                <a:hlinkClick r:id="rId5"/>
              </a:rPr>
              <a:t>www</a:t>
            </a:r>
            <a:r>
              <a:rPr lang="el-GR" sz="2000" b="1" u="sng" dirty="0" smtClean="0">
                <a:latin typeface="+mj-lt"/>
                <a:hlinkClick r:id="rId5"/>
              </a:rPr>
              <a:t>.</a:t>
            </a:r>
            <a:r>
              <a:rPr lang="en-US" sz="2000" b="1" u="sng" dirty="0" err="1" smtClean="0">
                <a:latin typeface="+mj-lt"/>
                <a:hlinkClick r:id="rId5"/>
              </a:rPr>
              <a:t>naturaldiet</a:t>
            </a:r>
            <a:r>
              <a:rPr lang="el-GR" sz="2000" b="1" u="sng" dirty="0" smtClean="0">
                <a:latin typeface="+mj-lt"/>
                <a:hlinkClick r:id="rId5"/>
              </a:rPr>
              <a:t>.</a:t>
            </a:r>
            <a:r>
              <a:rPr lang="en-US" sz="2000" b="1" u="sng" dirty="0" err="1" smtClean="0">
                <a:latin typeface="+mj-lt"/>
                <a:hlinkClick r:id="rId5"/>
              </a:rPr>
              <a:t>gr</a:t>
            </a:r>
            <a:r>
              <a:rPr lang="el-GR" sz="2000" b="1" u="sng" dirty="0" smtClean="0">
                <a:latin typeface="+mj-lt"/>
                <a:hlinkClick r:id="rId5"/>
              </a:rPr>
              <a:t>/</a:t>
            </a:r>
            <a:r>
              <a:rPr lang="el-GR" sz="2000" b="1" dirty="0" smtClean="0">
                <a:latin typeface="+mj-lt"/>
              </a:rPr>
              <a:t>).</a:t>
            </a:r>
          </a:p>
          <a:p>
            <a:pPr algn="just">
              <a:lnSpc>
                <a:spcPct val="150000"/>
              </a:lnSpc>
            </a:pPr>
            <a:endParaRPr lang="el-GR" sz="2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el-GR" sz="2800" b="1" dirty="0" smtClean="0">
                <a:latin typeface="+mj-lt"/>
              </a:rPr>
              <a:t>5η  Δραστηριότητα – Δραματοποίηση του βιβλίου «Πέντε σωματοφύλακες κλεισμένοι στο ψυγείο».</a:t>
            </a:r>
            <a:endParaRPr lang="el-GR" sz="2800" dirty="0">
              <a:latin typeface="+mj-lt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282" y="1928802"/>
            <a:ext cx="864399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3538" algn="just">
              <a:lnSpc>
                <a:spcPct val="150000"/>
              </a:lnSpc>
            </a:pPr>
            <a:r>
              <a:rPr lang="el-GR" sz="2000" b="1" dirty="0" smtClean="0">
                <a:latin typeface="+mj-lt"/>
              </a:rPr>
              <a:t>Οι μαθητές δραματοποιούν ένα βιβλίο για τη διατροφή.</a:t>
            </a:r>
          </a:p>
          <a:p>
            <a:pPr indent="363538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Προτείνουμε το βιβλίο «Πέντε σωματοφύλακες στο ψυγείο» (</a:t>
            </a:r>
            <a:r>
              <a:rPr lang="el-GR" sz="2000" b="1" dirty="0" err="1" smtClean="0">
                <a:latin typeface="+mj-lt"/>
              </a:rPr>
              <a:t>Βερούλη</a:t>
            </a:r>
            <a:r>
              <a:rPr lang="el-GR" sz="2000" b="1" dirty="0" smtClean="0">
                <a:latin typeface="+mj-lt"/>
              </a:rPr>
              <a:t> &amp; Μιχαλόπουλος).</a:t>
            </a:r>
          </a:p>
          <a:p>
            <a:pPr marL="363538" indent="36353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1</a:t>
            </a:r>
            <a:r>
              <a:rPr lang="el-GR" sz="2000" b="1" baseline="30000" dirty="0" smtClean="0">
                <a:latin typeface="+mj-lt"/>
              </a:rPr>
              <a:t>η</a:t>
            </a:r>
            <a:r>
              <a:rPr lang="el-GR" sz="2000" b="1" dirty="0" smtClean="0">
                <a:latin typeface="+mj-lt"/>
              </a:rPr>
              <a:t> ομάδα: Τα λίπη</a:t>
            </a:r>
          </a:p>
          <a:p>
            <a:pPr marL="363538" indent="36353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2</a:t>
            </a:r>
            <a:r>
              <a:rPr lang="el-GR" sz="2000" b="1" baseline="30000" dirty="0" smtClean="0">
                <a:latin typeface="+mj-lt"/>
              </a:rPr>
              <a:t>η</a:t>
            </a:r>
            <a:r>
              <a:rPr lang="el-GR" sz="2000" b="1" dirty="0" smtClean="0">
                <a:latin typeface="+mj-lt"/>
              </a:rPr>
              <a:t> ομάδα: Οι υδατάνθρακες</a:t>
            </a:r>
          </a:p>
          <a:p>
            <a:pPr marL="363538" indent="36353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3</a:t>
            </a:r>
            <a:r>
              <a:rPr lang="el-GR" sz="2000" b="1" baseline="30000" dirty="0" smtClean="0">
                <a:latin typeface="+mj-lt"/>
              </a:rPr>
              <a:t>η</a:t>
            </a:r>
            <a:r>
              <a:rPr lang="el-GR" sz="2000" b="1" dirty="0" smtClean="0">
                <a:latin typeface="+mj-lt"/>
              </a:rPr>
              <a:t> ομάδα: Οι πρωτεΐνες</a:t>
            </a:r>
          </a:p>
          <a:p>
            <a:pPr marL="363538" indent="36353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4</a:t>
            </a:r>
            <a:r>
              <a:rPr lang="el-GR" sz="2000" b="1" baseline="30000" dirty="0" smtClean="0">
                <a:latin typeface="+mj-lt"/>
              </a:rPr>
              <a:t>η</a:t>
            </a:r>
            <a:r>
              <a:rPr lang="el-GR" sz="2000" b="1" dirty="0" smtClean="0">
                <a:latin typeface="+mj-lt"/>
              </a:rPr>
              <a:t> ομάδα: Οι βιταμίνες</a:t>
            </a:r>
          </a:p>
          <a:p>
            <a:pPr marL="363538" indent="36353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5</a:t>
            </a:r>
            <a:r>
              <a:rPr lang="el-GR" sz="2000" b="1" baseline="30000" dirty="0" smtClean="0">
                <a:latin typeface="+mj-lt"/>
              </a:rPr>
              <a:t>η</a:t>
            </a:r>
            <a:r>
              <a:rPr lang="el-GR" sz="2000" b="1" dirty="0" smtClean="0">
                <a:latin typeface="+mj-lt"/>
              </a:rPr>
              <a:t> ομάδα: Ασβέστιο, σίδηρο, φώσφορο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571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el-GR" sz="2800" b="1" dirty="0" smtClean="0">
                <a:latin typeface="+mj-lt"/>
              </a:rPr>
              <a:t>6η  Δραστηριότητα – Δημιουργία αφίσας</a:t>
            </a:r>
            <a:endParaRPr lang="el-GR" sz="2800" dirty="0">
              <a:latin typeface="+mj-lt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282" y="1489586"/>
            <a:ext cx="864399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3538" algn="just">
              <a:spcAft>
                <a:spcPts val="600"/>
              </a:spcAft>
            </a:pPr>
            <a:r>
              <a:rPr lang="el-GR" sz="2000" b="1" dirty="0" smtClean="0">
                <a:latin typeface="+mj-lt"/>
              </a:rPr>
              <a:t>Τα παιδιά δημιουργούν αφίσες στις οποίες παρουσιάζουν το δεκάλογο της υγιεινής διατροφής που προτείνεται στο τέλος του βιβλίου «Πέντε σωματοφύλακες κλεισμένοι στο ψυγείο». Αυτός είναι: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Μοιράζουμε τα γεύματα σε 5 διαφορετικές ώρες της ημέρας: Πρωινό, </a:t>
            </a:r>
            <a:r>
              <a:rPr lang="el-GR" sz="2000" b="1" dirty="0" err="1" smtClean="0">
                <a:latin typeface="+mj-lt"/>
              </a:rPr>
              <a:t>Δεκατιανό</a:t>
            </a:r>
            <a:r>
              <a:rPr lang="el-GR" sz="2000" b="1" dirty="0" smtClean="0">
                <a:latin typeface="+mj-lt"/>
              </a:rPr>
              <a:t>, Μεσημεριανό, Απογευματινό, Βραδινό. 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Όταν τρώμε προσπαθούμε να είμαστε ήρεμοι και με καλή παρέα. 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Δεν ξεδιψάμε με αναψυκτικά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Την ώρα που τρώμε η τηλεόραση είναι κλειστή. 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Τρώμε συχνά ψάρι. 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Αγαπάμε τα φρέσκα λαχανικά και τις υπέροχες ελληνικές σαλάτες. 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Εμπιστευόμαστε τη μεσογειακή διατροφή. 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Επιλέγουμε δροσερά φρούτα. 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Αποφεύγουμε τη ζάχαρη, τα πολλά μπισκότα, τα γλειφιτζούρια, τις τσίχλες. </a:t>
            </a:r>
          </a:p>
          <a:p>
            <a:pPr lvl="0" indent="363538" algn="just"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Πίνουμε πολύ νερό. </a:t>
            </a:r>
            <a:endParaRPr lang="el-GR" sz="2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6429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ctr"/>
            <a:r>
              <a:rPr lang="el-GR" sz="2800" b="1" dirty="0" smtClean="0">
                <a:latin typeface="+mj-lt"/>
              </a:rPr>
              <a:t>Αξιολόγηση - Επέκταση</a:t>
            </a:r>
            <a:endParaRPr lang="el-GR" sz="2800" dirty="0">
              <a:latin typeface="+mj-lt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3538">
              <a:lnSpc>
                <a:spcPct val="150000"/>
              </a:lnSpc>
              <a:spcAft>
                <a:spcPts val="600"/>
              </a:spcAft>
            </a:pPr>
            <a:r>
              <a:rPr lang="el-GR" sz="2000" b="1" dirty="0" smtClean="0">
                <a:latin typeface="+mj-lt"/>
              </a:rPr>
              <a:t>Ιδέες για καταληκτικές δραστηριότητες αξιολόγησης μπορούν να αποτελέσουν οι παρακάτω:</a:t>
            </a:r>
          </a:p>
          <a:p>
            <a:pPr lvl="0" indent="363538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Πρωινό στην τάξη: τα παιδιά συμφωνούν τι θα φέρουν για πρωινό, σύμφωνα με αυτά που έμαθαν και είναι σε θέση να τεκμηριώσουν την επιλογή τους.</a:t>
            </a:r>
          </a:p>
          <a:p>
            <a:pPr lvl="0" indent="363538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Συγγραφή βιβλίου με υγιεινές συνταγές.</a:t>
            </a:r>
          </a:p>
          <a:p>
            <a:pPr lvl="0" indent="363538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Ερωτηματολόγιο όπου τα παιδιά σημειώνουν τι τους άρεσε, τι έμαθαν, τι θα ήθελαν ακόμα να μάθουν  (ανατροφοδότηση).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500042"/>
            <a:ext cx="9144000" cy="50006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algn="ctr"/>
            <a:r>
              <a:rPr lang="el-GR" sz="2800" b="1" dirty="0" smtClean="0">
                <a:latin typeface="+mj-lt"/>
              </a:rPr>
              <a:t>Αξιολόγηση - Επέκταση</a:t>
            </a:r>
            <a:endParaRPr lang="el-GR" sz="2800" dirty="0">
              <a:latin typeface="+mj-lt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088064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1938" algn="just">
              <a:lnSpc>
                <a:spcPct val="150000"/>
              </a:lnSpc>
            </a:pPr>
            <a:r>
              <a:rPr lang="el-GR" sz="2000" b="1" dirty="0" smtClean="0">
                <a:latin typeface="+mj-lt"/>
              </a:rPr>
              <a:t>Οι μαθητές οργανώνουν μια εκδήλωση με τίτλο «Τρώω σωστά, είμαι υγιής» για να ευαισθητοποιήσουν μαθητές και γονείς. Η εκδήλωση θα περιλαμβάνει:</a:t>
            </a:r>
          </a:p>
          <a:p>
            <a:pPr lvl="0" indent="363538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Παρουσίαση του υλικού που παράχθηκε (αφίσες, υγιεινά μενού, αποτελέσματα έρευνας).</a:t>
            </a:r>
          </a:p>
          <a:p>
            <a:pPr lvl="0" indent="363538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Ομιλίες ειδικών.</a:t>
            </a:r>
          </a:p>
          <a:p>
            <a:pPr lvl="0" indent="363538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</a:rPr>
              <a:t>Θεατρική παράσταση (Πέντε σωματοφύλακες στο ψυγείο).</a:t>
            </a:r>
          </a:p>
          <a:p>
            <a:pPr indent="363538" algn="just">
              <a:lnSpc>
                <a:spcPct val="150000"/>
              </a:lnSpc>
            </a:pPr>
            <a:r>
              <a:rPr lang="el-GR" sz="2000" b="1" dirty="0" smtClean="0">
                <a:latin typeface="+mj-lt"/>
              </a:rPr>
              <a:t>Την οργάνωση της εκδήλωσης αναλαμβάνουν οι μαθητές και:</a:t>
            </a:r>
          </a:p>
          <a:p>
            <a:pPr lvl="0" indent="36353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Δημιουργούν αφίσα για την εκδήλωση.</a:t>
            </a:r>
          </a:p>
          <a:p>
            <a:pPr lvl="0" indent="36353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Φτιάχνουν προσκλήσεις για τους γονείς.</a:t>
            </a:r>
          </a:p>
          <a:p>
            <a:pPr lvl="0" indent="36353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Δημιουργούν παρουσίαση για προβολή με στοιχεία απαραίτητα για την ενημέρωση του κοινού. </a:t>
            </a:r>
          </a:p>
          <a:p>
            <a:pPr lvl="0" indent="363538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2000" b="1" dirty="0" smtClean="0">
                <a:latin typeface="+mj-lt"/>
              </a:rPr>
              <a:t>Προετοιμάζουν το χώρο που θα διεξαχθεί η εκδήλωση. </a:t>
            </a:r>
            <a:endParaRPr lang="el-GR" sz="2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2800" b="1" dirty="0" smtClean="0">
                <a:latin typeface="+mj-lt"/>
              </a:rPr>
              <a:t>Εμπλεκόμενες γνωστικές περιοχές</a:t>
            </a:r>
            <a:endParaRPr kumimoji="0" lang="el-GR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8" name="7 - Εικόνα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7643866" cy="428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2800" b="1" dirty="0" smtClean="0">
                <a:latin typeface="+mj-lt"/>
              </a:rPr>
              <a:t>Τάξη στην οποία απευθύνεται</a:t>
            </a:r>
            <a:endParaRPr kumimoji="0" lang="el-GR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4 - Ορθογώνιο"/>
          <p:cNvSpPr/>
          <p:nvPr/>
        </p:nvSpPr>
        <p:spPr>
          <a:xfrm>
            <a:off x="357158" y="1785926"/>
            <a:ext cx="85011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 algn="just">
              <a:lnSpc>
                <a:spcPct val="200000"/>
              </a:lnSpc>
              <a:buFont typeface="Wingdings" pitchFamily="2" charset="2"/>
              <a:buChar char="v"/>
            </a:pPr>
            <a:r>
              <a:rPr lang="el-GR" sz="2400" b="1" dirty="0" smtClean="0">
                <a:latin typeface="+mj-lt"/>
              </a:rPr>
              <a:t>Ομάδα – στόχος είναι η ΣΤ’ τάξη</a:t>
            </a:r>
          </a:p>
          <a:p>
            <a:pPr indent="363538" algn="just">
              <a:lnSpc>
                <a:spcPct val="200000"/>
              </a:lnSpc>
              <a:buFont typeface="Wingdings" pitchFamily="2" charset="2"/>
              <a:buChar char="v"/>
            </a:pPr>
            <a:r>
              <a:rPr lang="el-GR" sz="2400" b="1" dirty="0" smtClean="0">
                <a:latin typeface="+mj-lt"/>
              </a:rPr>
              <a:t>Υπόθεση: τμήμα 20 μαθητών</a:t>
            </a:r>
          </a:p>
          <a:p>
            <a:pPr indent="363538" algn="just">
              <a:lnSpc>
                <a:spcPct val="200000"/>
              </a:lnSpc>
              <a:buFont typeface="Wingdings" pitchFamily="2" charset="2"/>
              <a:buChar char="v"/>
            </a:pPr>
            <a:r>
              <a:rPr lang="el-GR" sz="2400" b="1" dirty="0" smtClean="0">
                <a:latin typeface="+mj-lt"/>
              </a:rPr>
              <a:t>Ομάδες εργασίας: 5 ομάδες των 4 μαθητών </a:t>
            </a:r>
            <a:endParaRPr lang="el-GR" sz="2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571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2800" b="1" dirty="0" smtClean="0">
                <a:latin typeface="+mj-lt"/>
              </a:rPr>
              <a:t>Απαιτούμενη υλικοτεχνική υποδομή</a:t>
            </a:r>
            <a:endParaRPr kumimoji="0" lang="el-GR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7158" y="1478150"/>
            <a:ext cx="842968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3538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el-GR" sz="2400" b="1" dirty="0" smtClean="0">
                <a:latin typeface="+mj-lt"/>
                <a:ea typeface="Calibri" pitchFamily="34" charset="0"/>
                <a:cs typeface="Calibri" pitchFamily="34" charset="0"/>
              </a:rPr>
              <a:t>Λ</a:t>
            </a: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ογισμικό εννοιολογικής χαρτογράφησης (προαιρετικά για την καταγραφή των ιδεών των μαθητών).</a:t>
            </a:r>
            <a:endParaRPr kumimoji="0" lang="el-G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el-GR" sz="2400" b="1" dirty="0" smtClean="0">
                <a:latin typeface="+mj-lt"/>
                <a:ea typeface="Calibri" pitchFamily="34" charset="0"/>
                <a:cs typeface="Calibri" pitchFamily="34" charset="0"/>
              </a:rPr>
              <a:t>Δ</a:t>
            </a: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ιαδίκτυο</a:t>
            </a: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Ψηφιακές εγκυκλοπαίδειες</a:t>
            </a:r>
            <a:endParaRPr kumimoji="0" lang="el-G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el-GR" sz="2400" b="1" dirty="0" smtClean="0">
                <a:latin typeface="+mj-lt"/>
                <a:ea typeface="Calibri" pitchFamily="34" charset="0"/>
                <a:cs typeface="Calibri" pitchFamily="34" charset="0"/>
              </a:rPr>
              <a:t>Χ</a:t>
            </a: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ρήση λογισμικού πολυμέσων</a:t>
            </a:r>
            <a:endParaRPr kumimoji="0" lang="el-G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el-GR" sz="2400" b="1" dirty="0" smtClean="0">
                <a:latin typeface="+mj-lt"/>
                <a:ea typeface="Calibri" pitchFamily="34" charset="0"/>
                <a:cs typeface="Calibri" pitchFamily="34" charset="0"/>
              </a:rPr>
              <a:t>Ε</a:t>
            </a: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κτυπωτής</a:t>
            </a:r>
            <a:endParaRPr kumimoji="0" lang="el-G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6429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2800" b="1" dirty="0" smtClean="0">
                <a:latin typeface="+mj-lt"/>
              </a:rPr>
              <a:t>Διδακτικοί Στόχοι</a:t>
            </a:r>
            <a:endParaRPr kumimoji="0" lang="el-GR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28596" y="1533140"/>
            <a:ext cx="8143932" cy="417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3538" algn="ctr" fontAlgn="base">
              <a:lnSpc>
                <a:spcPct val="150000"/>
              </a:lnSpc>
              <a:spcBef>
                <a:spcPct val="0"/>
              </a:spcBef>
              <a:spcAft>
                <a:spcPts val="1800"/>
              </a:spcAft>
            </a:pPr>
            <a:r>
              <a:rPr lang="el-GR" sz="2000" b="1" dirty="0" smtClean="0">
                <a:latin typeface="+mj-lt"/>
                <a:ea typeface="Calibri" pitchFamily="34" charset="0"/>
                <a:cs typeface="Calibri" pitchFamily="34" charset="0"/>
              </a:rPr>
              <a:t>Α. Ως προς το γνωστικό αντικείμενο</a:t>
            </a:r>
            <a:endParaRPr lang="el-GR" sz="2000" b="1" dirty="0" smtClean="0"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el-GR" sz="2000" b="1" dirty="0" smtClean="0">
                <a:latin typeface="+mj-lt"/>
              </a:rPr>
              <a:t>Να ασχοληθούν με μαθηματικές δραστηριότητες όπως: μέτρηση βάρους και ύψους  με τη χρήση ζυγαριάς και μέτρου, εξαγωγή συμπερασμάτων και ταξινόμηση δεδομένων, απεικόνιση δεδομένων με </a:t>
            </a:r>
            <a:r>
              <a:rPr lang="el-GR" sz="2000" b="1" dirty="0" err="1" smtClean="0">
                <a:latin typeface="+mj-lt"/>
              </a:rPr>
              <a:t>ραβδογράμματα</a:t>
            </a:r>
            <a:r>
              <a:rPr lang="el-GR" sz="2000" b="1" dirty="0" smtClean="0">
                <a:latin typeface="+mj-lt"/>
              </a:rPr>
              <a:t>, πίνακες, γραφήματα ή </a:t>
            </a:r>
            <a:r>
              <a:rPr lang="el-GR" sz="2000" b="1" dirty="0" err="1" smtClean="0">
                <a:latin typeface="+mj-lt"/>
              </a:rPr>
              <a:t>εικονογράμματα</a:t>
            </a:r>
            <a:r>
              <a:rPr lang="el-GR" sz="2000" b="1" dirty="0" smtClean="0">
                <a:latin typeface="+mj-lt"/>
              </a:rPr>
              <a:t>, υπολογισμοί με χρήση των τεσσάρων πράξεων και υπολογισμοί ποσοστών στα εκατό.</a:t>
            </a: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el-GR" sz="2000" b="1" dirty="0" smtClean="0">
                <a:latin typeface="+mj-lt"/>
              </a:rPr>
              <a:t>Να μελετήσουν το  θέμα της παιδικής παχυσαρκίας και να ανακαλύψουν τη σημασία της υγιεινής διατροφής στη ζωή τους.</a:t>
            </a:r>
            <a:endParaRPr lang="el-GR" sz="2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571480"/>
            <a:ext cx="91440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2800" b="1" dirty="0" smtClean="0">
                <a:latin typeface="+mj-lt"/>
              </a:rPr>
              <a:t>Διδακτικοί Στόχοι</a:t>
            </a:r>
            <a:endParaRPr kumimoji="0" lang="el-GR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85720" y="1308163"/>
            <a:ext cx="857256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Β. Ως προς τη χρήση των νέων τεχνολογιών</a:t>
            </a:r>
            <a:endParaRPr kumimoji="0" lang="el-G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Να αναζητούν υλικό από το διαδίκτυο και ψηφιακές εγκυκλοπαίδειες για τα θέματα που μελετώνται.</a:t>
            </a:r>
            <a:endParaRPr kumimoji="0" lang="el-G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Να οργανώνουν το συλλεγόμενο υλικό και να διασταυρώνουν την πληροφορία που βρίσκουν στο διαδίκτυο. </a:t>
            </a:r>
            <a:endParaRPr kumimoji="0" lang="el-G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Να αξιολογούν υλικό από πηγές στο διαδίκτυο ή/και ψηφιακές εγκυκλοπαίδειες για θέματα τα οποία μελετούν.</a:t>
            </a: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el-GR" sz="2000" b="1" dirty="0" smtClean="0">
                <a:latin typeface="+mj-lt"/>
                <a:ea typeface="Calibri" pitchFamily="34" charset="0"/>
                <a:cs typeface="Calibri" pitchFamily="34" charset="0"/>
              </a:rPr>
              <a:t>Γ. Ως προς τη μαθησιακή διαδικασία</a:t>
            </a:r>
            <a:endParaRPr lang="el-GR" sz="2000" b="1" dirty="0" smtClean="0">
              <a:latin typeface="+mj-lt"/>
              <a:cs typeface="Arial" pitchFamily="34" charset="0"/>
            </a:endParaRPr>
          </a:p>
          <a:p>
            <a:pPr lvl="0" indent="363538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  <a:ea typeface="Calibri" pitchFamily="34" charset="0"/>
                <a:cs typeface="Calibri" pitchFamily="34" charset="0"/>
              </a:rPr>
              <a:t>Να προωθηθεί η συνεργατική μάθηση και η επικοινωνία μεταξύ των μαθητών.</a:t>
            </a:r>
            <a:endParaRPr lang="el-GR" sz="2000" b="1" dirty="0" smtClean="0">
              <a:latin typeface="+mj-lt"/>
              <a:cs typeface="Arial" pitchFamily="34" charset="0"/>
            </a:endParaRPr>
          </a:p>
          <a:p>
            <a:pPr lvl="0" indent="363538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el-GR" sz="2000" b="1" dirty="0" smtClean="0">
                <a:latin typeface="+mj-lt"/>
                <a:ea typeface="Calibri" pitchFamily="34" charset="0"/>
                <a:cs typeface="Calibri" pitchFamily="34" charset="0"/>
              </a:rPr>
              <a:t>Να ενθαρρυνθεί ο διάλογος και η ανάπτυξη της επιχειρηματολογίας τους.</a:t>
            </a:r>
            <a:endParaRPr kumimoji="0" lang="el-G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2800" b="1" dirty="0" smtClean="0">
                <a:latin typeface="+mj-lt"/>
              </a:rPr>
              <a:t>Διδακτική προσέγγιση</a:t>
            </a:r>
            <a:endParaRPr kumimoji="0" lang="el-GR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1387508"/>
            <a:ext cx="850112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3538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l-G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Το παρόν σενάριο στηρίζεται στην μέθοδο της Ομαδικής έρευνας (</a:t>
            </a:r>
            <a:r>
              <a:rPr kumimoji="0" lang="en-US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Group Investigation</a:t>
            </a:r>
            <a:r>
              <a:rPr kumimoji="0" lang="el-G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),</a:t>
            </a:r>
            <a:r>
              <a:rPr kumimoji="0" lang="el-GR" sz="24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 η </a:t>
            </a:r>
            <a:r>
              <a:rPr kumimoji="0" lang="el-G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οποία έχει τα παρακάτω στάδια:</a:t>
            </a:r>
            <a:endParaRPr kumimoji="0" lang="el-G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l-G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Προβληματισμός και ορισμός του θέματος</a:t>
            </a:r>
            <a:endParaRPr kumimoji="0" lang="el-G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l-G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Ανάλυση του θέματος (προγραμματισμός της μελέτης)</a:t>
            </a:r>
            <a:endParaRPr kumimoji="0" lang="el-G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l-G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Εφαρμογή</a:t>
            </a:r>
            <a:endParaRPr kumimoji="0" lang="el-G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R="0" lvl="0" indent="363538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l-GR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Calibri" pitchFamily="34" charset="0"/>
              </a:rPr>
              <a:t>Σύνθεση και παρουσίαση</a:t>
            </a:r>
            <a:endParaRPr kumimoji="0" lang="el-GR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- Υπότιτλος"/>
          <p:cNvSpPr txBox="1">
            <a:spLocks/>
          </p:cNvSpPr>
          <p:nvPr/>
        </p:nvSpPr>
        <p:spPr>
          <a:xfrm>
            <a:off x="0" y="642918"/>
            <a:ext cx="9144000" cy="6429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el-GR" sz="2800" b="1" dirty="0" smtClean="0">
                <a:latin typeface="+mj-lt"/>
              </a:rPr>
              <a:t>Το προτεινόμενο σενάριο</a:t>
            </a:r>
            <a:endParaRPr kumimoji="0" lang="el-GR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28586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Α) Προβληματισμός και ορισμός του θέματος  </a:t>
            </a:r>
            <a:endParaRPr kumimoji="0" lang="el-G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4 - Διάγραμμα"/>
          <p:cNvGraphicFramePr/>
          <p:nvPr/>
        </p:nvGraphicFramePr>
        <p:xfrm>
          <a:off x="142844" y="1865330"/>
          <a:ext cx="9001156" cy="4992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50766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l-GR" sz="2800" b="1" dirty="0" smtClean="0">
                <a:latin typeface="+mj-lt"/>
              </a:rPr>
              <a:t>Β) Ανάλυση</a:t>
            </a:r>
            <a:endParaRPr lang="el-GR" sz="2800" b="1" dirty="0">
              <a:latin typeface="+mj-lt"/>
            </a:endParaRPr>
          </a:p>
        </p:txBody>
      </p:sp>
      <p:pic>
        <p:nvPicPr>
          <p:cNvPr id="4" name="3 - Εικόνα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142984"/>
            <a:ext cx="6357982" cy="535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1425&quot;&gt;&lt;property id=&quot;20148&quot; value=&quot;5&quot;/&gt;&lt;property id=&quot;20300&quot; value=&quot;Slide 2&quot;/&gt;&lt;property id=&quot;20307&quot; value=&quot;257&quot;/&gt;&lt;/object&gt;&lt;object type=&quot;3&quot; unique_id=&quot;11426&quot;&gt;&lt;property id=&quot;20148&quot; value=&quot;5&quot;/&gt;&lt;property id=&quot;20300&quot; value=&quot;Slide 3&quot;/&gt;&lt;property id=&quot;20307&quot; value=&quot;258&quot;/&gt;&lt;/object&gt;&lt;object type=&quot;3&quot; unique_id=&quot;11427&quot;&gt;&lt;property id=&quot;20148&quot; value=&quot;5&quot;/&gt;&lt;property id=&quot;20300&quot; value=&quot;Slide 4&quot;/&gt;&lt;property id=&quot;20307&quot; value=&quot;259&quot;/&gt;&lt;/object&gt;&lt;object type=&quot;3&quot; unique_id=&quot;11428&quot;&gt;&lt;property id=&quot;20148&quot; value=&quot;5&quot;/&gt;&lt;property id=&quot;20300&quot; value=&quot;Slide 5&quot;/&gt;&lt;property id=&quot;20307&quot; value=&quot;260&quot;/&gt;&lt;/object&gt;&lt;object type=&quot;3&quot; unique_id=&quot;11429&quot;&gt;&lt;property id=&quot;20148&quot; value=&quot;5&quot;/&gt;&lt;property id=&quot;20300&quot; value=&quot;Slide 7&quot;/&gt;&lt;property id=&quot;20307&quot; value=&quot;261&quot;/&gt;&lt;/object&gt;&lt;object type=&quot;3&quot; unique_id=&quot;11431&quot;&gt;&lt;property id=&quot;20148&quot; value=&quot;5&quot;/&gt;&lt;property id=&quot;20300&quot; value=&quot;Slide 9&quot;/&gt;&lt;property id=&quot;20307&quot; value=&quot;263&quot;/&gt;&lt;/object&gt;&lt;object type=&quot;3&quot; unique_id=&quot;11433&quot;&gt;&lt;property id=&quot;20148&quot; value=&quot;5&quot;/&gt;&lt;property id=&quot;20300&quot; value=&quot;Slide 10&quot;/&gt;&lt;property id=&quot;20307&quot; value=&quot;265&quot;/&gt;&lt;/object&gt;&lt;object type=&quot;3&quot; unique_id=&quot;11434&quot;&gt;&lt;property id=&quot;20148&quot; value=&quot;5&quot;/&gt;&lt;property id=&quot;20300&quot; value=&quot;Slide 11&quot;/&gt;&lt;property id=&quot;20307&quot; value=&quot;266&quot;/&gt;&lt;/object&gt;&lt;object type=&quot;3&quot; unique_id=&quot;11435&quot;&gt;&lt;property id=&quot;20148&quot; value=&quot;5&quot;/&gt;&lt;property id=&quot;20300&quot; value=&quot;Slide 12&quot;/&gt;&lt;property id=&quot;20307&quot; value=&quot;267&quot;/&gt;&lt;/object&gt;&lt;object type=&quot;3&quot; unique_id=&quot;11436&quot;&gt;&lt;property id=&quot;20148&quot; value=&quot;5&quot;/&gt;&lt;property id=&quot;20300&quot; value=&quot;Slide 13&quot;/&gt;&lt;property id=&quot;20307&quot; value=&quot;268&quot;/&gt;&lt;/object&gt;&lt;object type=&quot;3&quot; unique_id=&quot;11437&quot;&gt;&lt;property id=&quot;20148&quot; value=&quot;5&quot;/&gt;&lt;property id=&quot;20300&quot; value=&quot;Slide 14&quot;/&gt;&lt;property id=&quot;20307&quot; value=&quot;269&quot;/&gt;&lt;/object&gt;&lt;object type=&quot;3&quot; unique_id=&quot;11438&quot;&gt;&lt;property id=&quot;20148&quot; value=&quot;5&quot;/&gt;&lt;property id=&quot;20300&quot; value=&quot;Slide 17&quot;/&gt;&lt;property id=&quot;20307&quot; value=&quot;270&quot;/&gt;&lt;/object&gt;&lt;object type=&quot;3&quot; unique_id=&quot;11439&quot;&gt;&lt;property id=&quot;20148&quot; value=&quot;5&quot;/&gt;&lt;property id=&quot;20300&quot; value=&quot;Slide 16&quot;/&gt;&lt;property id=&quot;20307&quot; value=&quot;271&quot;/&gt;&lt;/object&gt;&lt;object type=&quot;3&quot; unique_id=&quot;11826&quot;&gt;&lt;property id=&quot;20148&quot; value=&quot;5&quot;/&gt;&lt;property id=&quot;20300&quot; value=&quot;Slide 6&quot;/&gt;&lt;property id=&quot;20307&quot; value=&quot;273&quot;/&gt;&lt;/object&gt;&lt;object type=&quot;3&quot; unique_id=&quot;11935&quot;&gt;&lt;property id=&quot;20148&quot; value=&quot;5&quot;/&gt;&lt;property id=&quot;20300&quot; value=&quot;Slide 15&quot;/&gt;&lt;property id=&quot;20307&quot; value=&quot;274&quot;/&gt;&lt;/object&gt;&lt;object type=&quot;3&quot; unique_id=&quot;12031&quot;&gt;&lt;property id=&quot;20148&quot; value=&quot;5&quot;/&gt;&lt;property id=&quot;20300&quot; value=&quot;Slide 8&quot;/&gt;&lt;property id=&quot;20307&quot; value=&quot;275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Ροή">
  <a:themeElements>
    <a:clrScheme name="Άποψη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Ροή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Ροή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1524</TotalTime>
  <Words>1024</Words>
  <Application>Microsoft Office PowerPoint</Application>
  <PresentationFormat>Προβολή στην οθόνη (4:3)</PresentationFormat>
  <Paragraphs>114</Paragraphs>
  <Slides>17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17</vt:i4>
      </vt:variant>
    </vt:vector>
  </HeadingPairs>
  <TitlesOfParts>
    <vt:vector size="18" baseType="lpstr">
      <vt:lpstr>Ροή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</vt:vector>
  </TitlesOfParts>
  <Company>iokosmidou@yahoo.com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Ιωάννα Κοσμίδου</dc:creator>
  <cp:lastModifiedBy>melina</cp:lastModifiedBy>
  <cp:revision>213</cp:revision>
  <dcterms:created xsi:type="dcterms:W3CDTF">2010-04-22T07:58:10Z</dcterms:created>
  <dcterms:modified xsi:type="dcterms:W3CDTF">2010-05-17T16:44:58Z</dcterms:modified>
</cp:coreProperties>
</file>